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3" r:id="rId2"/>
    <p:sldId id="256" r:id="rId3"/>
    <p:sldId id="257" r:id="rId4"/>
    <p:sldId id="266" r:id="rId5"/>
    <p:sldId id="258" r:id="rId6"/>
    <p:sldId id="270" r:id="rId7"/>
    <p:sldId id="261" r:id="rId8"/>
    <p:sldId id="259" r:id="rId9"/>
    <p:sldId id="260" r:id="rId10"/>
    <p:sldId id="264" r:id="rId11"/>
    <p:sldId id="265" r:id="rId12"/>
    <p:sldId id="262"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076" autoAdjust="0"/>
    <p:restoredTop sz="94660"/>
  </p:normalViewPr>
  <p:slideViewPr>
    <p:cSldViewPr>
      <p:cViewPr varScale="1">
        <p:scale>
          <a:sx n="68" d="100"/>
          <a:sy n="68" d="100"/>
        </p:scale>
        <p:origin x="-1626" y="-96"/>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1CB86D-9F30-42D3-A8AD-78737558C0A8}" type="datetimeFigureOut">
              <a:rPr lang="en-US" smtClean="0"/>
              <a:pPr/>
              <a:t>9/1/2020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C508DF3-A381-4928-8BBE-932BF7CCE3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508DF3-A381-4928-8BBE-932BF7CCE3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508DF3-A381-4928-8BBE-932BF7CCE39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7" y="228602"/>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7" y="1676402"/>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3" y="1676402"/>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245225"/>
            <a:ext cx="22860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pPr>
              <a:defRPr/>
            </a:pPr>
            <a:fld id="{91897496-A022-43BF-BC2A-D94FE6F466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508DF3-A381-4928-8BBE-932BF7CCE39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508DF3-A381-4928-8BBE-932BF7CCE39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508DF3-A381-4928-8BBE-932BF7CCE39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C508DF3-A381-4928-8BBE-932BF7CCE3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C508DF3-A381-4928-8BBE-932BF7CCE39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1CB86D-9F30-42D3-A8AD-78737558C0A8}" type="datetimeFigureOut">
              <a:rPr lang="en-US" smtClean="0"/>
              <a:pPr/>
              <a:t>9/1/2020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C508DF3-A381-4928-8BBE-932BF7CCE3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1CB86D-9F30-42D3-A8AD-78737558C0A8}" type="datetimeFigureOut">
              <a:rPr lang="en-US" smtClean="0"/>
              <a:pPr/>
              <a:t>9/1/2020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508DF3-A381-4928-8BBE-932BF7CCE3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1CB86D-9F30-42D3-A8AD-78737558C0A8}" type="datetimeFigureOut">
              <a:rPr lang="en-US" smtClean="0"/>
              <a:pPr/>
              <a:t>9/1/2020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C508DF3-A381-4928-8BBE-932BF7CCE39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1CB86D-9F30-42D3-A8AD-78737558C0A8}" type="datetimeFigureOut">
              <a:rPr lang="en-US" smtClean="0"/>
              <a:pPr/>
              <a:t>9/1/2020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508DF3-A381-4928-8BBE-932BF7CCE3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304800" y="228600"/>
            <a:ext cx="8613775" cy="1371600"/>
          </a:xfrm>
        </p:spPr>
        <p:txBody>
          <a:bodyPr>
            <a:normAutofit/>
          </a:bodyPr>
          <a:lstStyle/>
          <a:p>
            <a:pPr algn="ctr" eaLnBrk="1" hangingPunct="1"/>
            <a:r>
              <a:rPr lang="en-IN" sz="4000" b="1" dirty="0" smtClean="0"/>
              <a:t>Sylvia Plath: A Confessional poet</a:t>
            </a:r>
            <a:endParaRPr lang="en-US" sz="4000" b="1" dirty="0" smtClean="0"/>
          </a:p>
        </p:txBody>
      </p:sp>
      <p:sp>
        <p:nvSpPr>
          <p:cNvPr id="6" name="TextBox 5"/>
          <p:cNvSpPr txBox="1"/>
          <p:nvPr/>
        </p:nvSpPr>
        <p:spPr>
          <a:xfrm>
            <a:off x="4071934" y="3429000"/>
            <a:ext cx="4857784" cy="3170099"/>
          </a:xfrm>
          <a:prstGeom prst="rect">
            <a:avLst/>
          </a:prstGeom>
          <a:noFill/>
        </p:spPr>
        <p:txBody>
          <a:bodyPr wrap="square" rtlCol="0">
            <a:spAutoFit/>
          </a:bodyPr>
          <a:lstStyle/>
          <a:p>
            <a:pPr algn="r"/>
            <a:r>
              <a:rPr lang="en-IN" sz="4000" b="1" dirty="0" smtClean="0">
                <a:solidFill>
                  <a:schemeClr val="tx2"/>
                </a:solidFill>
                <a:latin typeface="+mj-lt"/>
              </a:rPr>
              <a:t>By-</a:t>
            </a:r>
          </a:p>
          <a:p>
            <a:pPr algn="r"/>
            <a:r>
              <a:rPr lang="en-IN" sz="4000" b="1" dirty="0" smtClean="0">
                <a:solidFill>
                  <a:schemeClr val="tx2"/>
                </a:solidFill>
                <a:latin typeface="+mj-lt"/>
              </a:rPr>
              <a:t>Dr. Vinita Solanki</a:t>
            </a:r>
          </a:p>
          <a:p>
            <a:pPr algn="r"/>
            <a:r>
              <a:rPr lang="en-IN" sz="4000" b="1" dirty="0" smtClean="0">
                <a:solidFill>
                  <a:schemeClr val="tx2"/>
                </a:solidFill>
                <a:latin typeface="+mj-lt"/>
              </a:rPr>
              <a:t>MJB PG Girl’s College,</a:t>
            </a:r>
          </a:p>
          <a:p>
            <a:pPr algn="r"/>
            <a:r>
              <a:rPr lang="en-IN" sz="4000" b="1" dirty="0" smtClean="0">
                <a:solidFill>
                  <a:schemeClr val="tx2"/>
                </a:solidFill>
                <a:latin typeface="+mj-lt"/>
              </a:rPr>
              <a:t>Indore</a:t>
            </a:r>
            <a:endParaRPr lang="en-US" sz="4000" b="1" dirty="0">
              <a:solidFill>
                <a:schemeClr val="tx2"/>
              </a:solidFill>
              <a:latin typeface="+mj-lt"/>
            </a:endParaRPr>
          </a:p>
          <a:p>
            <a:pPr algn="r"/>
            <a:endParaRPr lang="en-US" sz="4000" b="1" dirty="0">
              <a:solidFill>
                <a:schemeClr val="tx2"/>
              </a:solidFill>
              <a:latin typeface="+mj-lt"/>
            </a:endParaRPr>
          </a:p>
        </p:txBody>
      </p:sp>
      <p:graphicFrame>
        <p:nvGraphicFramePr>
          <p:cNvPr id="2050" name="Object 4"/>
          <p:cNvGraphicFramePr>
            <a:graphicFrameLocks noChangeAspect="1"/>
          </p:cNvGraphicFramePr>
          <p:nvPr/>
        </p:nvGraphicFramePr>
        <p:xfrm>
          <a:off x="642910" y="1714488"/>
          <a:ext cx="2643206" cy="3616053"/>
        </p:xfrm>
        <a:graphic>
          <a:graphicData uri="http://schemas.openxmlformats.org/presentationml/2006/ole">
            <p:oleObj spid="_x0000_s2050" name="Photo Editor Photo" r:id="rId3" imgW="542857" imgH="743054" progId="">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p:txBody>
          <a:bodyPr>
            <a:normAutofit/>
          </a:bodyPr>
          <a:lstStyle/>
          <a:p>
            <a:pPr eaLnBrk="1" hangingPunct="1"/>
            <a:r>
              <a:rPr lang="en-IN" sz="4000" dirty="0" smtClean="0"/>
              <a:t>“Daddy”  (1962)</a:t>
            </a:r>
            <a:endParaRPr lang="en-US" sz="4000" b="1" dirty="0" smtClean="0"/>
          </a:p>
        </p:txBody>
      </p:sp>
      <p:sp>
        <p:nvSpPr>
          <p:cNvPr id="6" name="Rectangle 3"/>
          <p:cNvSpPr>
            <a:spLocks noGrp="1" noRot="1" noChangeArrowheads="1"/>
          </p:cNvSpPr>
          <p:nvPr>
            <p:ph type="body" sz="half" idx="1"/>
          </p:nvPr>
        </p:nvSpPr>
        <p:spPr>
          <a:xfrm>
            <a:off x="571472" y="1571612"/>
            <a:ext cx="8286808" cy="5029200"/>
          </a:xfrm>
        </p:spPr>
        <p:txBody>
          <a:bodyPr>
            <a:normAutofit/>
          </a:bodyPr>
          <a:lstStyle/>
          <a:p>
            <a:pPr eaLnBrk="1" hangingPunct="1">
              <a:lnSpc>
                <a:spcPct val="80000"/>
              </a:lnSpc>
              <a:spcBef>
                <a:spcPts val="600"/>
              </a:spcBef>
              <a:spcAft>
                <a:spcPts val="600"/>
              </a:spcAft>
            </a:pPr>
            <a:r>
              <a:rPr lang="en-IN" sz="2400" dirty="0" smtClean="0">
                <a:latin typeface="Constantia" pitchFamily="18" charset="0"/>
              </a:rPr>
              <a:t> This poem was written just before her death and one month after Plath’s separation from Ted Hughes.</a:t>
            </a:r>
          </a:p>
          <a:p>
            <a:pPr eaLnBrk="1" hangingPunct="1">
              <a:lnSpc>
                <a:spcPct val="80000"/>
              </a:lnSpc>
              <a:spcBef>
                <a:spcPts val="600"/>
              </a:spcBef>
              <a:spcAft>
                <a:spcPts val="600"/>
              </a:spcAft>
            </a:pPr>
            <a:r>
              <a:rPr lang="en-IN" sz="2400" dirty="0" smtClean="0">
                <a:latin typeface="Constantia" pitchFamily="18" charset="0"/>
              </a:rPr>
              <a:t>The poem talks about Plath’s suicide attempts and her father’s death.</a:t>
            </a:r>
          </a:p>
          <a:p>
            <a:pPr eaLnBrk="1" hangingPunct="1">
              <a:lnSpc>
                <a:spcPct val="80000"/>
              </a:lnSpc>
              <a:spcBef>
                <a:spcPts val="600"/>
              </a:spcBef>
              <a:spcAft>
                <a:spcPts val="600"/>
              </a:spcAft>
            </a:pPr>
            <a:r>
              <a:rPr lang="en-IN" sz="2400" dirty="0" smtClean="0">
                <a:latin typeface="Constantia" pitchFamily="18" charset="0"/>
              </a:rPr>
              <a:t> A demonstration of the mind confronting its own suffering and trying to control that by which it feels controlled.</a:t>
            </a:r>
          </a:p>
          <a:p>
            <a:pPr eaLnBrk="1" hangingPunct="1">
              <a:lnSpc>
                <a:spcPct val="80000"/>
              </a:lnSpc>
              <a:spcBef>
                <a:spcPts val="600"/>
              </a:spcBef>
              <a:spcAft>
                <a:spcPts val="600"/>
              </a:spcAft>
            </a:pPr>
            <a:r>
              <a:rPr lang="en-IN" sz="2400" dirty="0" smtClean="0">
                <a:latin typeface="Constantia" pitchFamily="18" charset="0"/>
              </a:rPr>
              <a:t> The pace of the poem reveals its speaker as one driven by a hysterical need for complete control.</a:t>
            </a:r>
          </a:p>
          <a:p>
            <a:pPr eaLnBrk="1" hangingPunct="1">
              <a:lnSpc>
                <a:spcPct val="80000"/>
              </a:lnSpc>
              <a:spcBef>
                <a:spcPts val="600"/>
              </a:spcBef>
              <a:spcAft>
                <a:spcPts val="600"/>
              </a:spcAft>
              <a:buNone/>
            </a:pPr>
            <a:endParaRPr lang="en-US" sz="2400" dirty="0" smtClean="0">
              <a:latin typeface="Constantia" pitchFamily="18" charset="0"/>
            </a:endParaRPr>
          </a:p>
          <a:p>
            <a:pPr eaLnBrk="1" hangingPunct="1">
              <a:lnSpc>
                <a:spcPct val="80000"/>
              </a:lnSpc>
            </a:pPr>
            <a:endParaRPr lang="en-US" sz="2400" dirty="0" smtClean="0">
              <a:latin typeface="Constantia" pitchFamily="18" charset="0"/>
            </a:endParaRPr>
          </a:p>
          <a:p>
            <a:pPr eaLnBrk="1" hangingPunct="1">
              <a:lnSpc>
                <a:spcPct val="80000"/>
              </a:lnSpc>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14282" y="428604"/>
            <a:ext cx="8501122" cy="5857916"/>
          </a:xfrm>
        </p:spPr>
        <p:txBody>
          <a:bodyPr>
            <a:noAutofit/>
          </a:bodyPr>
          <a:lstStyle/>
          <a:p>
            <a:pPr>
              <a:spcBef>
                <a:spcPct val="0"/>
              </a:spcBef>
            </a:pPr>
            <a:r>
              <a:rPr lang="en-US" sz="2200" dirty="0" smtClean="0">
                <a:latin typeface="Constantia" pitchFamily="18" charset="0"/>
              </a:rPr>
              <a:t>The poem “Daddy” portrays a mad daughter who , </a:t>
            </a:r>
            <a:r>
              <a:rPr lang="en-US" sz="2200" b="1" i="1" dirty="0" smtClean="0">
                <a:latin typeface="Constantia" pitchFamily="18" charset="0"/>
              </a:rPr>
              <a:t>“…At twenty I tried to die \ and get back to you”.</a:t>
            </a:r>
            <a:r>
              <a:rPr lang="en-US" sz="2200" dirty="0" smtClean="0">
                <a:latin typeface="Constantia" pitchFamily="18" charset="0"/>
              </a:rPr>
              <a:t> The hatred of the daughter can be seen in this line , </a:t>
            </a:r>
            <a:r>
              <a:rPr lang="en-US" sz="2200" b="1" i="1" dirty="0" smtClean="0">
                <a:latin typeface="Constantia" pitchFamily="18" charset="0"/>
              </a:rPr>
              <a:t>“Daddy , I have had to kill you.”</a:t>
            </a:r>
          </a:p>
          <a:p>
            <a:pPr>
              <a:spcBef>
                <a:spcPct val="0"/>
              </a:spcBef>
              <a:buNone/>
            </a:pPr>
            <a:endParaRPr lang="en-US" sz="2200" b="1" i="1" dirty="0" smtClean="0">
              <a:latin typeface="Constantia" pitchFamily="18" charset="0"/>
            </a:endParaRPr>
          </a:p>
          <a:p>
            <a:pPr>
              <a:spcBef>
                <a:spcPct val="0"/>
              </a:spcBef>
            </a:pPr>
            <a:r>
              <a:rPr lang="en-IN" sz="2200" b="1" dirty="0" smtClean="0">
                <a:latin typeface="Constantia" pitchFamily="18" charset="0"/>
              </a:rPr>
              <a:t> </a:t>
            </a:r>
            <a:r>
              <a:rPr lang="en-IN" sz="2200" dirty="0" smtClean="0">
                <a:latin typeface="Constantia" pitchFamily="18" charset="0"/>
              </a:rPr>
              <a:t>The poem is not just about Plath’s relationship with her father. It also talks about love , fascism, brutality, war, marriage , betrayal and feminity.</a:t>
            </a:r>
            <a:endParaRPr lang="en-US" sz="2200" dirty="0" smtClean="0">
              <a:latin typeface="Constantia" pitchFamily="18" charset="0"/>
            </a:endParaRPr>
          </a:p>
          <a:p>
            <a:pPr>
              <a:buNone/>
            </a:pPr>
            <a:r>
              <a:rPr lang="en-IN" sz="2200" dirty="0" smtClean="0">
                <a:latin typeface="Constantia" pitchFamily="18" charset="0"/>
              </a:rPr>
              <a:t> </a:t>
            </a:r>
          </a:p>
          <a:p>
            <a:pPr>
              <a:buFont typeface="Wingdings" pitchFamily="2" charset="2"/>
              <a:buChar char="Ø"/>
            </a:pPr>
            <a:r>
              <a:rPr lang="en-IN" sz="2200" dirty="0" smtClean="0">
                <a:latin typeface="Constantia" pitchFamily="18" charset="0"/>
              </a:rPr>
              <a:t>Plath’s father died when she was young and he controlled her world – a sort of God over her life. Her bitter attitude towards her father can be experienced in these lines.</a:t>
            </a:r>
          </a:p>
          <a:p>
            <a:pPr algn="ctr">
              <a:buNone/>
            </a:pPr>
            <a:r>
              <a:rPr lang="en-IN" sz="2200" dirty="0" smtClean="0">
                <a:latin typeface="Constantia" pitchFamily="18" charset="0"/>
              </a:rPr>
              <a:t>Daddy, I have to kill you.</a:t>
            </a:r>
          </a:p>
          <a:p>
            <a:pPr algn="ctr">
              <a:buNone/>
            </a:pPr>
            <a:r>
              <a:rPr lang="en-IN" sz="2200" dirty="0" smtClean="0">
                <a:latin typeface="Constantia" pitchFamily="18" charset="0"/>
              </a:rPr>
              <a:t>You died before I had time—</a:t>
            </a:r>
          </a:p>
          <a:p>
            <a:pPr algn="ctr">
              <a:buNone/>
            </a:pPr>
            <a:r>
              <a:rPr lang="en-IN" sz="2200" dirty="0" smtClean="0">
                <a:latin typeface="Constantia" pitchFamily="18" charset="0"/>
              </a:rPr>
              <a:t>Marble-heavy , a bag full of God,</a:t>
            </a:r>
          </a:p>
          <a:p>
            <a:pPr algn="ctr">
              <a:buNone/>
            </a:pPr>
            <a:r>
              <a:rPr lang="en-IN" sz="2200" dirty="0" smtClean="0">
                <a:latin typeface="Constantia" pitchFamily="18" charset="0"/>
              </a:rPr>
              <a:t>Ghastly statue with one gray toe</a:t>
            </a:r>
          </a:p>
          <a:p>
            <a:pPr algn="ctr">
              <a:buNone/>
            </a:pPr>
            <a:r>
              <a:rPr lang="en-IN" sz="2200" dirty="0" smtClean="0">
                <a:latin typeface="Constantia" pitchFamily="18" charset="0"/>
              </a:rPr>
              <a:t>Big as a Frisco seal </a:t>
            </a:r>
          </a:p>
          <a:p>
            <a:pPr algn="ctr">
              <a:buNone/>
            </a:pPr>
            <a:r>
              <a:rPr lang="en-IN" sz="2200" dirty="0" smtClean="0">
                <a:latin typeface="Constantia" pitchFamily="18" charset="0"/>
              </a:rPr>
              <a:t>                </a:t>
            </a:r>
            <a:endParaRPr lang="en-US" sz="2200" dirty="0" smtClean="0">
              <a:latin typeface="Constantia" pitchFamily="18" charset="0"/>
            </a:endParaRPr>
          </a:p>
          <a:p>
            <a:pPr>
              <a:buFont typeface="Wingdings" pitchFamily="2" charset="2"/>
              <a:buChar char="Ø"/>
            </a:pPr>
            <a:endParaRPr lang="en-IN" sz="2000" dirty="0" smtClean="0">
              <a:latin typeface="Constantia" pitchFamily="18" charset="0"/>
            </a:endParaRPr>
          </a:p>
          <a:p>
            <a:pPr>
              <a:buNone/>
            </a:pPr>
            <a:endParaRPr lang="en-IN" sz="2000" dirty="0" smtClean="0">
              <a:latin typeface="Constant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noRot="1" noChangeArrowheads="1"/>
          </p:cNvSpPr>
          <p:nvPr>
            <p:ph idx="1"/>
          </p:nvPr>
        </p:nvSpPr>
        <p:spPr>
          <a:xfrm>
            <a:off x="1604938" y="1785926"/>
            <a:ext cx="7539062" cy="4905396"/>
          </a:xfrm>
        </p:spPr>
        <p:txBody>
          <a:bodyPr>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eaLnBrk="1" hangingPunct="1">
              <a:lnSpc>
                <a:spcPct val="90000"/>
              </a:lnSpc>
              <a:spcBef>
                <a:spcPts val="0"/>
              </a:spcBef>
              <a:spcAft>
                <a:spcPts val="0"/>
              </a:spcAft>
              <a:buFont typeface="Wingdings" pitchFamily="2" charset="2"/>
              <a:buChar char="Ø"/>
              <a:defRPr/>
            </a:pPr>
            <a:r>
              <a:rPr lang="en-US" dirty="0" smtClean="0"/>
              <a:t>“</a:t>
            </a:r>
            <a:r>
              <a:rPr lang="en-US" dirty="0" smtClean="0">
                <a:latin typeface="Constantia" pitchFamily="18" charset="0"/>
              </a:rPr>
              <a:t>The Colossus”(1960) </a:t>
            </a:r>
          </a:p>
          <a:p>
            <a:pPr marL="274320" eaLnBrk="1" hangingPunct="1">
              <a:lnSpc>
                <a:spcPct val="90000"/>
              </a:lnSpc>
              <a:spcBef>
                <a:spcPts val="0"/>
              </a:spcBef>
              <a:spcAft>
                <a:spcPts val="0"/>
              </a:spcAft>
              <a:buNone/>
              <a:defRPr/>
            </a:pPr>
            <a:endParaRPr lang="en-US" dirty="0" smtClean="0">
              <a:latin typeface="Constantia" pitchFamily="18" charset="0"/>
            </a:endParaRPr>
          </a:p>
          <a:p>
            <a:pPr marL="274320" lvl="1" eaLnBrk="1" hangingPunct="1">
              <a:lnSpc>
                <a:spcPct val="90000"/>
              </a:lnSpc>
              <a:spcBef>
                <a:spcPts val="0"/>
              </a:spcBef>
              <a:spcAft>
                <a:spcPts val="0"/>
              </a:spcAft>
              <a:buFont typeface="Wingdings" pitchFamily="2" charset="2"/>
              <a:buChar char="Ø"/>
              <a:defRPr/>
            </a:pPr>
            <a:r>
              <a:rPr lang="en-US" sz="2600" dirty="0" smtClean="0">
                <a:latin typeface="Constantia" pitchFamily="18" charset="0"/>
              </a:rPr>
              <a:t>Poem of obsession with father-fixation. Plath attempts to reconstruct her  dead father.</a:t>
            </a:r>
          </a:p>
          <a:p>
            <a:pPr marL="274320" lvl="1" eaLnBrk="1" hangingPunct="1">
              <a:lnSpc>
                <a:spcPct val="90000"/>
              </a:lnSpc>
              <a:spcBef>
                <a:spcPts val="0"/>
              </a:spcBef>
              <a:spcAft>
                <a:spcPts val="0"/>
              </a:spcAft>
              <a:buNone/>
              <a:defRPr/>
            </a:pPr>
            <a:endParaRPr lang="en-US" sz="2600" dirty="0" smtClean="0">
              <a:latin typeface="Constantia" pitchFamily="18" charset="0"/>
            </a:endParaRPr>
          </a:p>
          <a:p>
            <a:pPr marL="274320" lvl="1" eaLnBrk="1" hangingPunct="1">
              <a:lnSpc>
                <a:spcPct val="90000"/>
              </a:lnSpc>
              <a:spcBef>
                <a:spcPts val="0"/>
              </a:spcBef>
              <a:spcAft>
                <a:spcPts val="0"/>
              </a:spcAft>
              <a:buFont typeface="Wingdings" pitchFamily="2" charset="2"/>
              <a:buChar char="Ø"/>
              <a:defRPr/>
            </a:pPr>
            <a:r>
              <a:rPr lang="en-US" sz="2600" dirty="0" smtClean="0">
                <a:latin typeface="Constantia" pitchFamily="18" charset="0"/>
              </a:rPr>
              <a:t>Unhealthiness of Plath’s mental condition.</a:t>
            </a:r>
          </a:p>
          <a:p>
            <a:pPr marL="274320" lvl="1" eaLnBrk="1" hangingPunct="1">
              <a:lnSpc>
                <a:spcPct val="90000"/>
              </a:lnSpc>
              <a:spcBef>
                <a:spcPts val="0"/>
              </a:spcBef>
              <a:spcAft>
                <a:spcPts val="0"/>
              </a:spcAft>
              <a:buNone/>
              <a:defRPr/>
            </a:pPr>
            <a:endParaRPr lang="en-US" sz="2600" dirty="0" smtClean="0">
              <a:latin typeface="Constantia" pitchFamily="18" charset="0"/>
            </a:endParaRPr>
          </a:p>
          <a:p>
            <a:pPr marL="274320" lvl="1" eaLnBrk="1" hangingPunct="1">
              <a:lnSpc>
                <a:spcPct val="90000"/>
              </a:lnSpc>
              <a:spcBef>
                <a:spcPts val="0"/>
              </a:spcBef>
              <a:spcAft>
                <a:spcPts val="0"/>
              </a:spcAft>
              <a:buFont typeface="Wingdings" pitchFamily="2" charset="2"/>
              <a:buChar char="Ø"/>
              <a:defRPr/>
            </a:pPr>
            <a:r>
              <a:rPr lang="en-US" sz="2600" dirty="0" smtClean="0">
                <a:latin typeface="Constantia" pitchFamily="18" charset="0"/>
              </a:rPr>
              <a:t>A very private and personal experience is shared by the poet in these lines , </a:t>
            </a:r>
            <a:r>
              <a:rPr lang="en-US" sz="2600" b="1" i="1" dirty="0" smtClean="0">
                <a:latin typeface="Constantia" pitchFamily="18" charset="0"/>
              </a:rPr>
              <a:t>“…My hours are married to shadow”</a:t>
            </a:r>
            <a:r>
              <a:rPr lang="en-US" sz="2600" dirty="0" smtClean="0">
                <a:latin typeface="Constantia" pitchFamily="18" charset="0"/>
              </a:rPr>
              <a:t> .</a:t>
            </a:r>
          </a:p>
          <a:p>
            <a:pPr marL="274320" lvl="1" eaLnBrk="1" hangingPunct="1">
              <a:lnSpc>
                <a:spcPct val="90000"/>
              </a:lnSpc>
              <a:spcBef>
                <a:spcPts val="0"/>
              </a:spcBef>
              <a:spcAft>
                <a:spcPts val="0"/>
              </a:spcAft>
              <a:buNone/>
              <a:defRPr/>
            </a:pPr>
            <a:endParaRPr lang="en-US" sz="2600" dirty="0" smtClean="0"/>
          </a:p>
          <a:p>
            <a:pPr marL="274320" lvl="1" eaLnBrk="1" hangingPunct="1">
              <a:lnSpc>
                <a:spcPct val="90000"/>
              </a:lnSpc>
              <a:spcBef>
                <a:spcPts val="0"/>
              </a:spcBef>
              <a:spcAft>
                <a:spcPts val="0"/>
              </a:spcAft>
              <a:buNone/>
              <a:defRPr/>
            </a:pPr>
            <a:endParaRPr lang="en-US" dirty="0" smtClean="0"/>
          </a:p>
          <a:p>
            <a:pPr lvl="1" eaLnBrk="1" hangingPunct="1">
              <a:lnSpc>
                <a:spcPct val="90000"/>
              </a:lnSpc>
              <a:spcAft>
                <a:spcPct val="10000"/>
              </a:spcAft>
              <a:buFontTx/>
              <a:buNone/>
              <a:defRPr/>
            </a:pPr>
            <a:endParaRPr lang="en-US" dirty="0" smtClean="0"/>
          </a:p>
          <a:p>
            <a:pPr lvl="1" eaLnBrk="1" hangingPunct="1">
              <a:lnSpc>
                <a:spcPct val="90000"/>
              </a:lnSpc>
              <a:defRPr/>
            </a:pPr>
            <a:endParaRPr lang="en-US" dirty="0" smtClean="0"/>
          </a:p>
        </p:txBody>
      </p:sp>
      <p:sp>
        <p:nvSpPr>
          <p:cNvPr id="64514" name="Rectangle 2"/>
          <p:cNvSpPr>
            <a:spLocks noGrp="1" noRot="1" noChangeArrowheads="1"/>
          </p:cNvSpPr>
          <p:nvPr>
            <p:ph type="title"/>
          </p:nvPr>
        </p:nvSpPr>
        <p:spPr>
          <a:xfrm>
            <a:off x="357158" y="142852"/>
            <a:ext cx="8229600" cy="1143000"/>
          </a:xfrm>
        </p:spPr>
        <p:txBody>
          <a:bodyPr>
            <a:normAutofit fontScale="90000"/>
          </a:bodyPr>
          <a:lstStyle/>
          <a:p>
            <a:pPr eaLnBrk="1" hangingPunct="1"/>
            <a:r>
              <a:rPr lang="en-US" sz="4000" b="1" dirty="0" smtClean="0"/>
              <a:t>Sylvia Plath’s Underlined Theme of Obsession</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571480"/>
            <a:ext cx="8072494" cy="4525963"/>
          </a:xfrm>
        </p:spPr>
        <p:txBody>
          <a:bodyPr/>
          <a:lstStyle/>
          <a:p>
            <a:pPr marL="274320" lvl="1">
              <a:lnSpc>
                <a:spcPct val="90000"/>
              </a:lnSpc>
              <a:spcBef>
                <a:spcPts val="0"/>
              </a:spcBef>
              <a:buFont typeface="Wingdings" pitchFamily="2" charset="2"/>
              <a:buChar char="Ø"/>
              <a:defRPr/>
            </a:pPr>
            <a:r>
              <a:rPr lang="en-US" sz="2600" dirty="0" smtClean="0"/>
              <a:t> </a:t>
            </a:r>
            <a:r>
              <a:rPr lang="en-US" sz="2600" dirty="0" smtClean="0">
                <a:latin typeface="Constantia" pitchFamily="18" charset="0"/>
              </a:rPr>
              <a:t>She is trying in vein to reunite the broken body of her father  which is  an impossible act:</a:t>
            </a:r>
          </a:p>
          <a:p>
            <a:pPr marL="274320" lvl="1">
              <a:lnSpc>
                <a:spcPct val="90000"/>
              </a:lnSpc>
              <a:spcBef>
                <a:spcPts val="0"/>
              </a:spcBef>
              <a:buNone/>
              <a:defRPr/>
            </a:pPr>
            <a:r>
              <a:rPr lang="en-US" sz="2600" dirty="0" smtClean="0">
                <a:latin typeface="Constantia" pitchFamily="18" charset="0"/>
              </a:rPr>
              <a:t>	“…</a:t>
            </a:r>
            <a:r>
              <a:rPr lang="en-US" sz="2600" b="1" i="1" dirty="0" smtClean="0">
                <a:latin typeface="Constantia" pitchFamily="18" charset="0"/>
              </a:rPr>
              <a:t> I shall never get you put together entirely,</a:t>
            </a:r>
          </a:p>
          <a:p>
            <a:pPr marL="274320" lvl="1">
              <a:lnSpc>
                <a:spcPct val="90000"/>
              </a:lnSpc>
              <a:spcBef>
                <a:spcPts val="0"/>
              </a:spcBef>
              <a:buNone/>
              <a:defRPr/>
            </a:pPr>
            <a:r>
              <a:rPr lang="en-US" sz="2600" b="1" i="1" dirty="0" smtClean="0">
                <a:latin typeface="Constantia" pitchFamily="18" charset="0"/>
              </a:rPr>
              <a:t>	 Pieced, glued and properly jointed” </a:t>
            </a:r>
          </a:p>
          <a:p>
            <a:pPr marL="274320" lvl="1">
              <a:lnSpc>
                <a:spcPct val="90000"/>
              </a:lnSpc>
              <a:spcBef>
                <a:spcPts val="0"/>
              </a:spcBef>
              <a:buNone/>
              <a:defRPr/>
            </a:pPr>
            <a:endParaRPr lang="en-IN" sz="2600" b="1" i="1" dirty="0" smtClean="0">
              <a:latin typeface="Constantia" pitchFamily="18" charset="0"/>
            </a:endParaRPr>
          </a:p>
          <a:p>
            <a:pPr marL="274320" lvl="1">
              <a:lnSpc>
                <a:spcPct val="90000"/>
              </a:lnSpc>
              <a:spcBef>
                <a:spcPts val="0"/>
              </a:spcBef>
              <a:buFont typeface="Wingdings" pitchFamily="2" charset="2"/>
              <a:buChar char="Ø"/>
              <a:defRPr/>
            </a:pPr>
            <a:r>
              <a:rPr lang="en-IN" sz="2600" b="1" i="1" dirty="0" smtClean="0">
                <a:latin typeface="Constantia" pitchFamily="18" charset="0"/>
              </a:rPr>
              <a:t> </a:t>
            </a:r>
            <a:r>
              <a:rPr lang="en-IN" sz="2600" dirty="0" smtClean="0">
                <a:latin typeface="Constantia" pitchFamily="18" charset="0"/>
              </a:rPr>
              <a:t>The title of the poem allude to the ancient greek idea of the colossus, which was a statue that represented a deceased person.</a:t>
            </a:r>
            <a:endParaRPr lang="en-US" sz="2600" dirty="0" smtClean="0">
              <a:latin typeface="Constantia" pitchFamily="18" charset="0"/>
            </a:endParaRPr>
          </a:p>
          <a:p>
            <a:pPr marL="274320" lvl="1">
              <a:lnSpc>
                <a:spcPct val="90000"/>
              </a:lnSpc>
              <a:spcBef>
                <a:spcPts val="0"/>
              </a:spcBef>
              <a:buNone/>
              <a:defRPr/>
            </a:pPr>
            <a:r>
              <a:rPr lang="en-US" sz="2600" dirty="0" smtClean="0">
                <a:latin typeface="Constantia" pitchFamily="18" charset="0"/>
              </a:rPr>
              <a:t>	</a:t>
            </a:r>
          </a:p>
          <a:p>
            <a:pPr>
              <a:buNone/>
            </a:pPr>
            <a:endParaRPr lang="en-US" dirty="0">
              <a:latin typeface="Constant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2071678"/>
            <a:ext cx="8001056" cy="3046988"/>
          </a:xfrm>
          <a:prstGeom prst="rect">
            <a:avLst/>
          </a:prstGeom>
          <a:noFill/>
        </p:spPr>
        <p:txBody>
          <a:bodyPr wrap="square" rtlCol="0">
            <a:spAutoFit/>
          </a:bodyPr>
          <a:lstStyle/>
          <a:p>
            <a:pPr algn="ctr"/>
            <a:r>
              <a:rPr lang="en-IN" sz="9600" dirty="0" smtClean="0">
                <a:solidFill>
                  <a:srgbClr val="00B0F0"/>
                </a:solidFill>
                <a:latin typeface="+mj-lt"/>
              </a:rPr>
              <a:t>THANK YOU!!!</a:t>
            </a:r>
            <a:endParaRPr lang="en-US" sz="9600" dirty="0">
              <a:solidFill>
                <a:srgbClr val="00B0F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Rot="1" noChangeArrowheads="1"/>
          </p:cNvSpPr>
          <p:nvPr>
            <p:ph idx="1"/>
          </p:nvPr>
        </p:nvSpPr>
        <p:spPr>
          <a:xfrm>
            <a:off x="304800" y="1371600"/>
            <a:ext cx="8613775" cy="5029200"/>
          </a:xfrm>
        </p:spPr>
        <p:txBody>
          <a:bodyPr>
            <a:normAutofit/>
          </a:bodyPr>
          <a:lstStyle/>
          <a:p>
            <a:pPr eaLnBrk="1" hangingPunct="1">
              <a:spcAft>
                <a:spcPct val="30000"/>
              </a:spcAft>
            </a:pPr>
            <a:r>
              <a:rPr lang="en-US" dirty="0" smtClean="0">
                <a:latin typeface="Constantia" pitchFamily="18" charset="0"/>
              </a:rPr>
              <a:t>Most representative female American poet , novelist and short story writer.</a:t>
            </a:r>
          </a:p>
          <a:p>
            <a:pPr eaLnBrk="1" hangingPunct="1">
              <a:spcAft>
                <a:spcPct val="30000"/>
              </a:spcAft>
            </a:pPr>
            <a:r>
              <a:rPr lang="en-US" dirty="0" smtClean="0">
                <a:latin typeface="Constantia" pitchFamily="18" charset="0"/>
              </a:rPr>
              <a:t>Father Otto Plath was a Professor of Biology and German language at Boston University . He was a Nazi.</a:t>
            </a:r>
          </a:p>
          <a:p>
            <a:pPr eaLnBrk="1" hangingPunct="1">
              <a:spcAft>
                <a:spcPct val="30000"/>
              </a:spcAft>
            </a:pPr>
            <a:r>
              <a:rPr lang="en-US" dirty="0" smtClean="0">
                <a:latin typeface="Constantia" pitchFamily="18" charset="0"/>
              </a:rPr>
              <a:t>Mother Aurelia was approximately 21 years younger than her husband . She was a Jew.</a:t>
            </a:r>
          </a:p>
          <a:p>
            <a:pPr eaLnBrk="1" hangingPunct="1">
              <a:spcAft>
                <a:spcPct val="30000"/>
              </a:spcAft>
            </a:pPr>
            <a:r>
              <a:rPr lang="en-US" dirty="0" smtClean="0">
                <a:latin typeface="Constantia" pitchFamily="18" charset="0"/>
              </a:rPr>
              <a:t>Sylvia’s parents belonged to two different religions.  So she had mixed feelings towards religion.  Raised in a Christian atmosphere.</a:t>
            </a:r>
          </a:p>
          <a:p>
            <a:pPr eaLnBrk="1" hangingPunct="1">
              <a:spcAft>
                <a:spcPct val="30000"/>
              </a:spcAft>
            </a:pPr>
            <a:r>
              <a:rPr lang="en-US" dirty="0" smtClean="0">
                <a:latin typeface="Constantia" pitchFamily="18" charset="0"/>
              </a:rPr>
              <a:t>The atmosphere at home was of reading and learning.</a:t>
            </a:r>
          </a:p>
          <a:p>
            <a:pPr eaLnBrk="1" hangingPunct="1"/>
            <a:endParaRPr lang="en-US" sz="2800" dirty="0" smtClean="0"/>
          </a:p>
        </p:txBody>
      </p:sp>
      <p:sp>
        <p:nvSpPr>
          <p:cNvPr id="58370" name="Rectangle 2"/>
          <p:cNvSpPr>
            <a:spLocks noGrp="1" noRot="1" noChangeArrowheads="1"/>
          </p:cNvSpPr>
          <p:nvPr>
            <p:ph type="title"/>
          </p:nvPr>
        </p:nvSpPr>
        <p:spPr>
          <a:xfrm>
            <a:off x="304800" y="381000"/>
            <a:ext cx="8229600" cy="609600"/>
          </a:xfrm>
        </p:spPr>
        <p:txBody>
          <a:bodyPr>
            <a:normAutofit fontScale="90000"/>
          </a:bodyPr>
          <a:lstStyle/>
          <a:p>
            <a:pPr eaLnBrk="1" hangingPunct="1"/>
            <a:r>
              <a:rPr lang="en-US" sz="4000" b="1" dirty="0" smtClean="0"/>
              <a:t>Sylvia Plath (1932-63)</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Rot="1" noChangeArrowheads="1"/>
          </p:cNvSpPr>
          <p:nvPr>
            <p:ph idx="1"/>
          </p:nvPr>
        </p:nvSpPr>
        <p:spPr>
          <a:xfrm>
            <a:off x="428596" y="1500174"/>
            <a:ext cx="7905776" cy="5257800"/>
          </a:xfrm>
        </p:spPr>
        <p:txBody>
          <a:bodyPr>
            <a:normAutofit/>
          </a:bodyPr>
          <a:lstStyle/>
          <a:p>
            <a:pPr algn="just" eaLnBrk="1" hangingPunct="1">
              <a:lnSpc>
                <a:spcPct val="80000"/>
              </a:lnSpc>
              <a:spcBef>
                <a:spcPct val="0"/>
              </a:spcBef>
            </a:pPr>
            <a:r>
              <a:rPr lang="en-US" dirty="0" smtClean="0">
                <a:latin typeface="Constantia" pitchFamily="18" charset="0"/>
              </a:rPr>
              <a:t>Father died when she was 8 years old.  Extremely attached to her father.  On his death she proclaimed, </a:t>
            </a:r>
          </a:p>
          <a:p>
            <a:pPr algn="ctr" eaLnBrk="1" hangingPunct="1">
              <a:lnSpc>
                <a:spcPct val="80000"/>
              </a:lnSpc>
              <a:spcBef>
                <a:spcPct val="0"/>
              </a:spcBef>
              <a:buFont typeface="Wingdings" pitchFamily="2" charset="2"/>
              <a:buNone/>
            </a:pPr>
            <a:r>
              <a:rPr lang="en-US" dirty="0" smtClean="0">
                <a:latin typeface="Constantia" pitchFamily="18" charset="0"/>
              </a:rPr>
              <a:t>  “I’ll never speak to God again.”</a:t>
            </a:r>
          </a:p>
          <a:p>
            <a:pPr algn="just" eaLnBrk="1" hangingPunct="1">
              <a:lnSpc>
                <a:spcPct val="80000"/>
              </a:lnSpc>
              <a:spcBef>
                <a:spcPct val="0"/>
              </a:spcBef>
              <a:buFont typeface="Wingdings" pitchFamily="2" charset="2"/>
              <a:buNone/>
            </a:pPr>
            <a:endParaRPr lang="en-US" dirty="0" smtClean="0">
              <a:latin typeface="Constantia" pitchFamily="18" charset="0"/>
            </a:endParaRPr>
          </a:p>
          <a:p>
            <a:pPr algn="just" eaLnBrk="1" hangingPunct="1">
              <a:lnSpc>
                <a:spcPct val="80000"/>
              </a:lnSpc>
              <a:spcAft>
                <a:spcPct val="30000"/>
              </a:spcAft>
            </a:pPr>
            <a:r>
              <a:rPr lang="en-US" dirty="0" smtClean="0">
                <a:latin typeface="Constantia" pitchFamily="18" charset="0"/>
              </a:rPr>
              <a:t>Extraordinarily  brilliant student and a voracious reader. </a:t>
            </a:r>
          </a:p>
          <a:p>
            <a:pPr algn="just" eaLnBrk="1" hangingPunct="1">
              <a:lnSpc>
                <a:spcPct val="80000"/>
              </a:lnSpc>
              <a:spcAft>
                <a:spcPct val="30000"/>
              </a:spcAft>
              <a:buNone/>
            </a:pPr>
            <a:endParaRPr lang="en-US" dirty="0" smtClean="0">
              <a:latin typeface="Constantia" pitchFamily="18" charset="0"/>
            </a:endParaRPr>
          </a:p>
          <a:p>
            <a:pPr algn="just" eaLnBrk="1" hangingPunct="1">
              <a:lnSpc>
                <a:spcPct val="80000"/>
              </a:lnSpc>
              <a:spcAft>
                <a:spcPct val="30000"/>
              </a:spcAft>
            </a:pPr>
            <a:r>
              <a:rPr lang="en-IN" dirty="0" smtClean="0">
                <a:latin typeface="Constantia" pitchFamily="18" charset="0"/>
              </a:rPr>
              <a:t> She was a gifted poet and started writing at an early age.</a:t>
            </a:r>
            <a:endParaRPr lang="en-US" dirty="0" smtClean="0">
              <a:latin typeface="Constantia" pitchFamily="18" charset="0"/>
            </a:endParaRPr>
          </a:p>
        </p:txBody>
      </p:sp>
      <p:sp>
        <p:nvSpPr>
          <p:cNvPr id="59394" name="Rectangle 2"/>
          <p:cNvSpPr>
            <a:spLocks noGrp="1" noRot="1" noChangeArrowheads="1"/>
          </p:cNvSpPr>
          <p:nvPr>
            <p:ph type="title"/>
          </p:nvPr>
        </p:nvSpPr>
        <p:spPr>
          <a:xfrm>
            <a:off x="457200" y="304800"/>
            <a:ext cx="8229600" cy="552450"/>
          </a:xfrm>
        </p:spPr>
        <p:txBody>
          <a:bodyPr>
            <a:normAutofit fontScale="90000"/>
          </a:bodyPr>
          <a:lstStyle/>
          <a:p>
            <a:pPr eaLnBrk="1" hangingPunct="1"/>
            <a:r>
              <a:rPr lang="en-US" sz="4000" b="1" smtClean="0"/>
              <a:t>Sylvia Plath (1932-63)</a:t>
            </a: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1357298"/>
            <a:ext cx="7643866" cy="4745915"/>
          </a:xfrm>
          <a:prstGeom prst="rect">
            <a:avLst/>
          </a:prstGeom>
        </p:spPr>
        <p:txBody>
          <a:bodyPr wrap="square">
            <a:spAutoFit/>
          </a:bodyPr>
          <a:lstStyle/>
          <a:p>
            <a:pPr algn="just">
              <a:lnSpc>
                <a:spcPct val="80000"/>
              </a:lnSpc>
              <a:spcAft>
                <a:spcPct val="30000"/>
              </a:spcAft>
              <a:buFont typeface="Wingdings" pitchFamily="2" charset="2"/>
              <a:buChar char="Ø"/>
            </a:pPr>
            <a:r>
              <a:rPr lang="en-US" dirty="0" smtClean="0">
                <a:solidFill>
                  <a:srgbClr val="00B0F0"/>
                </a:solidFill>
              </a:rPr>
              <a:t> </a:t>
            </a:r>
            <a:r>
              <a:rPr lang="en-US" sz="2800" dirty="0" smtClean="0">
                <a:latin typeface="Constantia" pitchFamily="18" charset="0"/>
              </a:rPr>
              <a:t>At Cambridge she met Ted Hughes.  Finally both married in 1956 and were separated in 1962.</a:t>
            </a:r>
          </a:p>
          <a:p>
            <a:pPr algn="just">
              <a:lnSpc>
                <a:spcPct val="80000"/>
              </a:lnSpc>
              <a:spcAft>
                <a:spcPct val="30000"/>
              </a:spcAft>
            </a:pPr>
            <a:endParaRPr lang="en-US" sz="2800" dirty="0">
              <a:latin typeface="Constantia" pitchFamily="18" charset="0"/>
            </a:endParaRPr>
          </a:p>
          <a:p>
            <a:pPr algn="just">
              <a:lnSpc>
                <a:spcPct val="80000"/>
              </a:lnSpc>
              <a:spcAft>
                <a:spcPct val="30000"/>
              </a:spcAft>
              <a:buFont typeface="Wingdings" pitchFamily="2" charset="2"/>
              <a:buChar char="Ø"/>
            </a:pPr>
            <a:r>
              <a:rPr lang="en-US" sz="2800" dirty="0" smtClean="0">
                <a:solidFill>
                  <a:srgbClr val="00B0F0"/>
                </a:solidFill>
                <a:latin typeface="Constantia" pitchFamily="18" charset="0"/>
              </a:rPr>
              <a:t> </a:t>
            </a:r>
            <a:r>
              <a:rPr lang="en-US" sz="2800" dirty="0" smtClean="0">
                <a:latin typeface="Constantia" pitchFamily="18" charset="0"/>
              </a:rPr>
              <a:t>Plath’s father’s early demise and breaking down of her marriage fragmented her life. But the persona of the departed father exists more tangibly in her writings.</a:t>
            </a:r>
          </a:p>
          <a:p>
            <a:pPr algn="just">
              <a:lnSpc>
                <a:spcPct val="80000"/>
              </a:lnSpc>
              <a:spcAft>
                <a:spcPct val="30000"/>
              </a:spcAft>
            </a:pPr>
            <a:endParaRPr lang="en-US" sz="2800" dirty="0">
              <a:latin typeface="Constantia" pitchFamily="18" charset="0"/>
            </a:endParaRPr>
          </a:p>
          <a:p>
            <a:pPr algn="just">
              <a:lnSpc>
                <a:spcPct val="80000"/>
              </a:lnSpc>
              <a:spcAft>
                <a:spcPct val="30000"/>
              </a:spcAft>
              <a:buFont typeface="Wingdings" pitchFamily="2" charset="2"/>
              <a:buChar char="Ø"/>
            </a:pPr>
            <a:r>
              <a:rPr lang="en-US" sz="2800" dirty="0" smtClean="0">
                <a:solidFill>
                  <a:srgbClr val="00B0F0"/>
                </a:solidFill>
                <a:latin typeface="Constantia" pitchFamily="18" charset="0"/>
              </a:rPr>
              <a:t> </a:t>
            </a:r>
            <a:r>
              <a:rPr lang="en-US" sz="2800" dirty="0" smtClean="0">
                <a:latin typeface="Constantia" pitchFamily="18" charset="0"/>
              </a:rPr>
              <a:t>Ultimately committed suicide in 1963 due to extreme depression by putting her head in the oven , with the gas turned on. She died due to carbon monoxide poisoning.</a:t>
            </a:r>
          </a:p>
        </p:txBody>
      </p:sp>
      <p:sp>
        <p:nvSpPr>
          <p:cNvPr id="5" name="Rectangle 2"/>
          <p:cNvSpPr>
            <a:spLocks noGrp="1" noRot="1" noChangeArrowheads="1"/>
          </p:cNvSpPr>
          <p:nvPr>
            <p:ph type="title"/>
          </p:nvPr>
        </p:nvSpPr>
        <p:spPr>
          <a:xfrm>
            <a:off x="428596" y="428604"/>
            <a:ext cx="8229600" cy="552450"/>
          </a:xfrm>
        </p:spPr>
        <p:txBody>
          <a:bodyPr>
            <a:normAutofit fontScale="90000"/>
          </a:bodyPr>
          <a:lstStyle/>
          <a:p>
            <a:pPr eaLnBrk="1" hangingPunct="1"/>
            <a:r>
              <a:rPr lang="en-US" sz="4000" b="1" smtClean="0"/>
              <a:t>Sylvia Plath (1932-63)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Rot="1" noChangeArrowheads="1"/>
          </p:cNvSpPr>
          <p:nvPr>
            <p:ph type="title"/>
          </p:nvPr>
        </p:nvSpPr>
        <p:spPr>
          <a:xfrm>
            <a:off x="500034" y="142852"/>
            <a:ext cx="8510587" cy="639763"/>
          </a:xfrm>
        </p:spPr>
        <p:txBody>
          <a:bodyPr>
            <a:normAutofit fontScale="90000"/>
          </a:bodyPr>
          <a:lstStyle/>
          <a:p>
            <a:pPr eaLnBrk="1" hangingPunct="1"/>
            <a:r>
              <a:rPr lang="en-US" sz="4000" b="1" dirty="0" smtClean="0"/>
              <a:t>Sylvia Plath (1932-63)</a:t>
            </a:r>
          </a:p>
        </p:txBody>
      </p:sp>
      <p:sp>
        <p:nvSpPr>
          <p:cNvPr id="3076" name="Rectangle 3"/>
          <p:cNvSpPr>
            <a:spLocks noGrp="1" noRot="1" noChangeArrowheads="1"/>
          </p:cNvSpPr>
          <p:nvPr>
            <p:ph type="body" sz="half" idx="1"/>
          </p:nvPr>
        </p:nvSpPr>
        <p:spPr>
          <a:xfrm>
            <a:off x="1214414" y="1071546"/>
            <a:ext cx="7500990" cy="5029200"/>
          </a:xfrm>
        </p:spPr>
        <p:txBody>
          <a:bodyPr>
            <a:normAutofit fontScale="92500" lnSpcReduction="10000"/>
          </a:bodyPr>
          <a:lstStyle/>
          <a:p>
            <a:pPr eaLnBrk="1" hangingPunct="1">
              <a:lnSpc>
                <a:spcPct val="110000"/>
              </a:lnSpc>
              <a:spcBef>
                <a:spcPts val="600"/>
              </a:spcBef>
              <a:spcAft>
                <a:spcPts val="600"/>
              </a:spcAft>
            </a:pPr>
            <a:r>
              <a:rPr lang="en-US" dirty="0" smtClean="0">
                <a:latin typeface="Constantia" pitchFamily="18" charset="0"/>
              </a:rPr>
              <a:t>Associated with Confessional group of Poets.  Ardent admirer of Robert Lowell and Anne Sexton.  </a:t>
            </a:r>
          </a:p>
          <a:p>
            <a:pPr eaLnBrk="1" hangingPunct="1">
              <a:lnSpc>
                <a:spcPct val="110000"/>
              </a:lnSpc>
              <a:spcBef>
                <a:spcPts val="600"/>
              </a:spcBef>
              <a:spcAft>
                <a:spcPts val="600"/>
              </a:spcAft>
              <a:buNone/>
            </a:pPr>
            <a:endParaRPr lang="en-US" dirty="0" smtClean="0">
              <a:latin typeface="Constantia" pitchFamily="18" charset="0"/>
            </a:endParaRPr>
          </a:p>
          <a:p>
            <a:pPr eaLnBrk="1" hangingPunct="1">
              <a:lnSpc>
                <a:spcPct val="110000"/>
              </a:lnSpc>
              <a:spcBef>
                <a:spcPts val="600"/>
              </a:spcBef>
              <a:spcAft>
                <a:spcPts val="600"/>
              </a:spcAft>
            </a:pPr>
            <a:r>
              <a:rPr lang="en-US" dirty="0" smtClean="0">
                <a:latin typeface="Constantia" pitchFamily="18" charset="0"/>
              </a:rPr>
              <a:t>Confessional poetry is personal poetry emerged in the late 1950s and early 1960s.  It expresses personal experiences and feelings about death, trauma, depression and estranged relationships of the writer. Also called autobiographical poetry.</a:t>
            </a:r>
          </a:p>
          <a:p>
            <a:pPr eaLnBrk="1" hangingPunct="1">
              <a:lnSpc>
                <a:spcPct val="110000"/>
              </a:lnSpc>
              <a:spcBef>
                <a:spcPts val="600"/>
              </a:spcBef>
              <a:spcAft>
                <a:spcPts val="600"/>
              </a:spcAft>
            </a:pPr>
            <a:endParaRPr lang="en-US" dirty="0" smtClean="0">
              <a:latin typeface="Constantia" pitchFamily="18" charset="0"/>
            </a:endParaRPr>
          </a:p>
          <a:p>
            <a:pPr eaLnBrk="1" hangingPunct="1">
              <a:lnSpc>
                <a:spcPct val="110000"/>
              </a:lnSpc>
              <a:spcBef>
                <a:spcPts val="600"/>
              </a:spcBef>
              <a:spcAft>
                <a:spcPts val="600"/>
              </a:spcAft>
            </a:pPr>
            <a:r>
              <a:rPr lang="en-US" dirty="0" smtClean="0">
                <a:latin typeface="Constantia" pitchFamily="18" charset="0"/>
              </a:rPr>
              <a:t>Plath wrote a semi autobiographical novel </a:t>
            </a:r>
            <a:r>
              <a:rPr lang="en-US" b="1" i="1" dirty="0" smtClean="0">
                <a:latin typeface="Constantia" pitchFamily="18" charset="0"/>
              </a:rPr>
              <a:t>The Bell Jar</a:t>
            </a:r>
            <a:r>
              <a:rPr lang="en-US" dirty="0" smtClean="0">
                <a:latin typeface="Constantia" pitchFamily="18" charset="0"/>
              </a:rPr>
              <a:t>, under the pseudonym Victoria Lu</a:t>
            </a:r>
            <a:r>
              <a:rPr lang="en-US" sz="2400" dirty="0" smtClean="0">
                <a:latin typeface="Constantia" pitchFamily="18" charset="0"/>
              </a:rPr>
              <a:t>cas.</a:t>
            </a:r>
            <a:endParaRPr lang="en-US" sz="2400" u="sng" dirty="0" smtClean="0">
              <a:latin typeface="Constantia" pitchFamily="18" charset="0"/>
            </a:endParaRPr>
          </a:p>
          <a:p>
            <a:pPr eaLnBrk="1" hangingPunct="1">
              <a:lnSpc>
                <a:spcPct val="80000"/>
              </a:lnSpc>
              <a:spcBef>
                <a:spcPts val="600"/>
              </a:spcBef>
              <a:spcAft>
                <a:spcPts val="600"/>
              </a:spcAft>
              <a:buFont typeface="Wingdings" pitchFamily="2" charset="2"/>
              <a:buNone/>
            </a:pPr>
            <a:endParaRPr lang="en-US" sz="2400" u="sng" dirty="0" smtClean="0"/>
          </a:p>
          <a:p>
            <a:pPr eaLnBrk="1" hangingPunct="1">
              <a:lnSpc>
                <a:spcPct val="80000"/>
              </a:lnSpc>
            </a:pPr>
            <a:endParaRPr lang="en-US" sz="2400" dirty="0" smtClean="0"/>
          </a:p>
          <a:p>
            <a:pPr eaLnBrk="1" hangingPunct="1">
              <a:lnSpc>
                <a:spcPct val="80000"/>
              </a:lnSpc>
            </a:pPr>
            <a:endParaRPr lang="en-US" sz="2400" dirty="0" smtClean="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457200" y="685800"/>
            <a:ext cx="8229600" cy="704850"/>
          </a:xfrm>
        </p:spPr>
        <p:txBody>
          <a:bodyPr/>
          <a:lstStyle/>
          <a:p>
            <a:pPr eaLnBrk="1" hangingPunct="1"/>
            <a:r>
              <a:rPr lang="en-US" sz="4000" b="1" smtClean="0"/>
              <a:t>Major</a:t>
            </a:r>
            <a:r>
              <a:rPr lang="en-US" sz="4000" smtClean="0"/>
              <a:t> </a:t>
            </a:r>
            <a:r>
              <a:rPr lang="en-US" sz="4000" b="1" smtClean="0"/>
              <a:t>Volumes</a:t>
            </a:r>
          </a:p>
        </p:txBody>
      </p:sp>
      <p:sp>
        <p:nvSpPr>
          <p:cNvPr id="60419" name="Rectangle 3"/>
          <p:cNvSpPr>
            <a:spLocks noGrp="1" noRot="1" noChangeArrowheads="1"/>
          </p:cNvSpPr>
          <p:nvPr>
            <p:ph idx="1"/>
          </p:nvPr>
        </p:nvSpPr>
        <p:spPr/>
        <p:txBody>
          <a:bodyPr/>
          <a:lstStyle/>
          <a:p>
            <a:pPr eaLnBrk="1" hangingPunct="1">
              <a:spcAft>
                <a:spcPct val="40000"/>
              </a:spcAft>
            </a:pPr>
            <a:r>
              <a:rPr lang="en-US" dirty="0" smtClean="0">
                <a:latin typeface="Constantia" pitchFamily="18" charset="0"/>
              </a:rPr>
              <a:t>The Colossus – 1960</a:t>
            </a:r>
          </a:p>
          <a:p>
            <a:pPr eaLnBrk="1" hangingPunct="1">
              <a:spcAft>
                <a:spcPct val="40000"/>
              </a:spcAft>
            </a:pPr>
            <a:r>
              <a:rPr lang="en-US" dirty="0" smtClean="0">
                <a:latin typeface="Constantia" pitchFamily="18" charset="0"/>
              </a:rPr>
              <a:t>Ariel – 1965</a:t>
            </a:r>
          </a:p>
          <a:p>
            <a:pPr eaLnBrk="1" hangingPunct="1">
              <a:spcAft>
                <a:spcPct val="40000"/>
              </a:spcAft>
            </a:pPr>
            <a:r>
              <a:rPr lang="en-US" dirty="0" smtClean="0">
                <a:latin typeface="Constantia" pitchFamily="18" charset="0"/>
              </a:rPr>
              <a:t>Crossing the Water – 1971</a:t>
            </a:r>
          </a:p>
          <a:p>
            <a:pPr eaLnBrk="1" hangingPunct="1">
              <a:spcAft>
                <a:spcPct val="40000"/>
              </a:spcAft>
            </a:pPr>
            <a:r>
              <a:rPr lang="en-US" dirty="0" smtClean="0">
                <a:latin typeface="Constantia" pitchFamily="18" charset="0"/>
              </a:rPr>
              <a:t>Winter Trees – 1971</a:t>
            </a:r>
          </a:p>
          <a:p>
            <a:pPr eaLnBrk="1" hangingPunct="1">
              <a:spcAft>
                <a:spcPct val="40000"/>
              </a:spcAft>
            </a:pPr>
            <a:r>
              <a:rPr lang="en-US" dirty="0" smtClean="0">
                <a:latin typeface="Constantia" pitchFamily="18" charset="0"/>
              </a:rPr>
              <a:t>The Collected Poems – 1981</a:t>
            </a:r>
          </a:p>
          <a:p>
            <a:pPr lvl="1" eaLnBrk="1" hangingPunct="1"/>
            <a:r>
              <a:rPr lang="en-US" dirty="0" smtClean="0">
                <a:latin typeface="Constantia" pitchFamily="18" charset="0"/>
              </a:rPr>
              <a:t>Received Pulitzer Prize in 1982 posthumously. </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Content Placeholder 3"/>
          <p:cNvSpPr>
            <a:spLocks noGrp="1"/>
          </p:cNvSpPr>
          <p:nvPr>
            <p:ph idx="1"/>
          </p:nvPr>
        </p:nvSpPr>
        <p:spPr>
          <a:xfrm>
            <a:off x="571472" y="1285860"/>
            <a:ext cx="8382000" cy="5791200"/>
          </a:xfrm>
        </p:spPr>
        <p:txBody>
          <a:bodyPr>
            <a:normAutofit/>
          </a:bodyPr>
          <a:lstStyle/>
          <a:p>
            <a:pPr eaLnBrk="1" hangingPunct="1">
              <a:spcBef>
                <a:spcPct val="0"/>
              </a:spcBef>
            </a:pPr>
            <a:r>
              <a:rPr lang="en-US" dirty="0" smtClean="0">
                <a:latin typeface="Constantia" pitchFamily="18" charset="0"/>
              </a:rPr>
              <a:t>Poems like “Colossus” , “Daddy” , “Lady Lazarus” , “Birthday Present” , “Edge”, “Contusion” , "Full Fathom Five,” etc., bring before us Plath’s attitude towards her suicidal tendency and finally her battle between life and death.</a:t>
            </a:r>
          </a:p>
          <a:p>
            <a:pPr eaLnBrk="1" hangingPunct="1">
              <a:spcBef>
                <a:spcPct val="0"/>
              </a:spcBef>
            </a:pPr>
            <a:endParaRPr lang="en-IN" dirty="0" smtClean="0">
              <a:latin typeface="Constantia" pitchFamily="18" charset="0"/>
            </a:endParaRPr>
          </a:p>
          <a:p>
            <a:pPr>
              <a:spcBef>
                <a:spcPct val="0"/>
              </a:spcBef>
            </a:pPr>
            <a:r>
              <a:rPr lang="en-US" dirty="0" smtClean="0">
                <a:latin typeface="Constantia" pitchFamily="18" charset="0"/>
              </a:rPr>
              <a:t>Poems preoccupied with the theme of obsession with father-fixation, alienation ,identity crisis and self-destruction (through multiple suicide attempts.)</a:t>
            </a:r>
          </a:p>
          <a:p>
            <a:pPr eaLnBrk="1" hangingPunct="1">
              <a:spcBef>
                <a:spcPct val="0"/>
              </a:spcBef>
              <a:buNone/>
            </a:pPr>
            <a:endParaRPr lang="en-US" dirty="0" smtClean="0">
              <a:latin typeface="Constantia" pitchFamily="18" charset="0"/>
            </a:endParaRPr>
          </a:p>
          <a:p>
            <a:pPr eaLnBrk="1" hangingPunct="1">
              <a:spcBef>
                <a:spcPct val="0"/>
              </a:spcBef>
              <a:buNone/>
            </a:pPr>
            <a:endParaRPr lang="en-US" dirty="0" smtClean="0">
              <a:latin typeface="Constantia" pitchFamily="18" charset="0"/>
            </a:endParaRPr>
          </a:p>
          <a:p>
            <a:pPr eaLnBrk="1" hangingPunct="1">
              <a:buFont typeface="Wingdings 2" pitchFamily="18" charset="2"/>
              <a:buNone/>
            </a:pPr>
            <a:r>
              <a:rPr lang="en-US" dirty="0" smtClean="0"/>
              <a:t/>
            </a:r>
            <a:br>
              <a:rPr lang="en-US" dirty="0" smtClean="0"/>
            </a:br>
            <a:endParaRPr lang="en-US" dirty="0" smtClean="0"/>
          </a:p>
        </p:txBody>
      </p:sp>
      <p:sp>
        <p:nvSpPr>
          <p:cNvPr id="63490" name="Rectangle 2"/>
          <p:cNvSpPr>
            <a:spLocks noGrp="1" noRot="1" noChangeArrowheads="1"/>
          </p:cNvSpPr>
          <p:nvPr>
            <p:ph type="title"/>
          </p:nvPr>
        </p:nvSpPr>
        <p:spPr>
          <a:xfrm>
            <a:off x="457200" y="0"/>
            <a:ext cx="8229600" cy="990600"/>
          </a:xfrm>
        </p:spPr>
        <p:txBody>
          <a:bodyPr>
            <a:normAutofit/>
          </a:bodyPr>
          <a:lstStyle/>
          <a:p>
            <a:pPr eaLnBrk="1" hangingPunct="1"/>
            <a:r>
              <a:rPr lang="en-US" sz="3500" b="1" dirty="0" smtClean="0"/>
              <a:t>Sylvia Plath’s Underlined Themes</a:t>
            </a: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Rot="1" noChangeArrowheads="1"/>
          </p:cNvSpPr>
          <p:nvPr>
            <p:ph idx="1"/>
          </p:nvPr>
        </p:nvSpPr>
        <p:spPr>
          <a:xfrm>
            <a:off x="714348" y="1357298"/>
            <a:ext cx="7910538" cy="4724400"/>
          </a:xfrm>
        </p:spPr>
        <p:txBody>
          <a:bodyPr>
            <a:normAutofit/>
          </a:bodyPr>
          <a:lstStyle/>
          <a:p>
            <a:pPr eaLnBrk="1" hangingPunct="1">
              <a:lnSpc>
                <a:spcPct val="90000"/>
              </a:lnSpc>
              <a:spcAft>
                <a:spcPct val="40000"/>
              </a:spcAft>
            </a:pPr>
            <a:r>
              <a:rPr lang="en-US" dirty="0" smtClean="0">
                <a:latin typeface="Constantia" pitchFamily="18" charset="0"/>
              </a:rPr>
              <a:t>Death was the only means to reunite with her departed father and detached husband.</a:t>
            </a:r>
          </a:p>
          <a:p>
            <a:pPr eaLnBrk="1" hangingPunct="1">
              <a:lnSpc>
                <a:spcPct val="90000"/>
              </a:lnSpc>
              <a:spcAft>
                <a:spcPct val="40000"/>
              </a:spcAft>
            </a:pPr>
            <a:r>
              <a:rPr lang="en-US" dirty="0" smtClean="0">
                <a:latin typeface="Constantia" pitchFamily="18" charset="0"/>
              </a:rPr>
              <a:t>In her diary she noted, “I have been and am battling depression. It is as if my life magically run by two electric currents : joyous positive and despairing negative - which ever is running at the moment dominates my life, floods it”.</a:t>
            </a:r>
          </a:p>
        </p:txBody>
      </p:sp>
      <p:sp>
        <p:nvSpPr>
          <p:cNvPr id="61442" name="Rectangle 2"/>
          <p:cNvSpPr>
            <a:spLocks noGrp="1" noRot="1" noChangeArrowheads="1"/>
          </p:cNvSpPr>
          <p:nvPr>
            <p:ph type="title"/>
          </p:nvPr>
        </p:nvSpPr>
        <p:spPr>
          <a:xfrm>
            <a:off x="457200" y="0"/>
            <a:ext cx="8229600" cy="1295400"/>
          </a:xfrm>
        </p:spPr>
        <p:txBody>
          <a:bodyPr>
            <a:normAutofit fontScale="90000"/>
          </a:bodyPr>
          <a:lstStyle/>
          <a:p>
            <a:pPr eaLnBrk="1" hangingPunct="1"/>
            <a:r>
              <a:rPr lang="en-US" sz="4000" b="1" dirty="0" smtClean="0"/>
              <a:t>Sylvia Plath’s Underlined Themes </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3"/>
          <p:cNvSpPr>
            <a:spLocks noGrp="1"/>
          </p:cNvSpPr>
          <p:nvPr>
            <p:ph idx="1"/>
          </p:nvPr>
        </p:nvSpPr>
        <p:spPr>
          <a:xfrm>
            <a:off x="428596" y="1500174"/>
            <a:ext cx="8229600" cy="4389438"/>
          </a:xfrm>
        </p:spPr>
        <p:txBody>
          <a:bodyPr>
            <a:normAutofit fontScale="85000" lnSpcReduction="20000"/>
          </a:bodyPr>
          <a:lstStyle/>
          <a:p>
            <a:pPr eaLnBrk="1" hangingPunct="1"/>
            <a:r>
              <a:rPr lang="en-US" dirty="0" smtClean="0">
                <a:latin typeface="Constantia" pitchFamily="18" charset="0"/>
              </a:rPr>
              <a:t>Obsessed with father-fixation , suicidal attempts and estrange relationship with her husband Ted Hughes.</a:t>
            </a:r>
          </a:p>
          <a:p>
            <a:pPr eaLnBrk="1" hangingPunct="1">
              <a:buNone/>
            </a:pPr>
            <a:endParaRPr lang="en-US" dirty="0" smtClean="0">
              <a:latin typeface="Constantia" pitchFamily="18" charset="0"/>
            </a:endParaRPr>
          </a:p>
          <a:p>
            <a:pPr eaLnBrk="1" hangingPunct="1"/>
            <a:r>
              <a:rPr lang="en-US" dirty="0" smtClean="0">
                <a:latin typeface="Constantia" pitchFamily="18" charset="0"/>
              </a:rPr>
              <a:t>First encounter with death at the age of 8 which had a long lasting impression on her psyche.</a:t>
            </a:r>
          </a:p>
          <a:p>
            <a:pPr eaLnBrk="1" hangingPunct="1">
              <a:buNone/>
            </a:pPr>
            <a:endParaRPr lang="en-US" dirty="0" smtClean="0">
              <a:latin typeface="Constantia" pitchFamily="18" charset="0"/>
            </a:endParaRPr>
          </a:p>
          <a:p>
            <a:pPr eaLnBrk="1" hangingPunct="1"/>
            <a:r>
              <a:rPr lang="en-US" dirty="0" smtClean="0">
                <a:latin typeface="Constantia" pitchFamily="18" charset="0"/>
              </a:rPr>
              <a:t>Frustrated life prompted her to commit suicide.</a:t>
            </a:r>
          </a:p>
          <a:p>
            <a:pPr eaLnBrk="1" hangingPunct="1">
              <a:buNone/>
            </a:pPr>
            <a:endParaRPr lang="en-US" dirty="0" smtClean="0">
              <a:latin typeface="Constantia" pitchFamily="18" charset="0"/>
            </a:endParaRPr>
          </a:p>
          <a:p>
            <a:pPr eaLnBrk="1" hangingPunct="1"/>
            <a:r>
              <a:rPr lang="en-US" dirty="0" smtClean="0">
                <a:latin typeface="Constantia" pitchFamily="18" charset="0"/>
              </a:rPr>
              <a:t>Initially she composed poems obsessed with father-fixation but later on she was obsessed with her own suicide.</a:t>
            </a:r>
          </a:p>
          <a:p>
            <a:pPr eaLnBrk="1" hangingPunct="1">
              <a:buNone/>
            </a:pPr>
            <a:endParaRPr lang="en-US" dirty="0" smtClean="0">
              <a:latin typeface="Constantia" pitchFamily="18" charset="0"/>
            </a:endParaRPr>
          </a:p>
          <a:p>
            <a:pPr eaLnBrk="1" hangingPunct="1"/>
            <a:r>
              <a:rPr lang="en-US" dirty="0" smtClean="0">
                <a:latin typeface="Constantia" pitchFamily="18" charset="0"/>
              </a:rPr>
              <a:t>She describes death as her lover , savior , rescuer and peace giver.</a:t>
            </a:r>
          </a:p>
        </p:txBody>
      </p:sp>
      <p:sp>
        <p:nvSpPr>
          <p:cNvPr id="62466" name="Rectangle 2"/>
          <p:cNvSpPr>
            <a:spLocks noGrp="1" noRot="1" noChangeArrowheads="1"/>
          </p:cNvSpPr>
          <p:nvPr>
            <p:ph type="title"/>
          </p:nvPr>
        </p:nvSpPr>
        <p:spPr>
          <a:xfrm>
            <a:off x="428596" y="142852"/>
            <a:ext cx="8229600" cy="1238250"/>
          </a:xfrm>
        </p:spPr>
        <p:txBody>
          <a:bodyPr>
            <a:normAutofit fontScale="90000"/>
          </a:bodyPr>
          <a:lstStyle/>
          <a:p>
            <a:pPr eaLnBrk="1" hangingPunct="1"/>
            <a:r>
              <a:rPr lang="en-US" sz="4000" b="1" dirty="0" smtClean="0"/>
              <a:t>Sylvia Plath’s Underlined Theme of Obsession</a:t>
            </a: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879</Words>
  <Application>Microsoft Office PowerPoint</Application>
  <PresentationFormat>On-screen Show (4:3)</PresentationFormat>
  <Paragraphs>92</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Concourse</vt:lpstr>
      <vt:lpstr>Photo Editor Photo</vt:lpstr>
      <vt:lpstr>Sylvia Plath: A Confessional poet</vt:lpstr>
      <vt:lpstr>Sylvia Plath (1932-63)</vt:lpstr>
      <vt:lpstr>Sylvia Plath (1932-63)</vt:lpstr>
      <vt:lpstr>Sylvia Plath (1932-63)</vt:lpstr>
      <vt:lpstr>Sylvia Plath (1932-63)</vt:lpstr>
      <vt:lpstr>Major Volumes</vt:lpstr>
      <vt:lpstr>Sylvia Plath’s Underlined Themes</vt:lpstr>
      <vt:lpstr>Sylvia Plath’s Underlined Themes </vt:lpstr>
      <vt:lpstr>Sylvia Plath’s Underlined Theme of Obsession</vt:lpstr>
      <vt:lpstr>“Daddy”  (1962)</vt:lpstr>
      <vt:lpstr>Slide 11</vt:lpstr>
      <vt:lpstr>Sylvia Plath’s Underlined Theme of Obsession</vt:lpstr>
      <vt:lpstr>Slide 13</vt:lpstr>
      <vt:lpstr>Slide 14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Sylvia Plath: A Confessional poet</dc:title>
  <dc:creator>HP</dc:creator>
  <cp:lastModifiedBy>hp</cp:lastModifiedBy>
  <cp:revision>2</cp:revision>
  <dcterms:created xsi:type="dcterms:W3CDTF">2020-07-19T15:26:56Z</dcterms:created>
  <dcterms:modified xsi:type="dcterms:W3CDTF">2020-09-01T09:38:22Z</dcterms:modified>
</cp:coreProperties>
</file>